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</p:sldMasterIdLst>
  <p:notesMasterIdLst>
    <p:notesMasterId r:id="rId20"/>
  </p:notesMasterIdLst>
  <p:handoutMasterIdLst>
    <p:handoutMasterId r:id="rId21"/>
  </p:handoutMasterIdLst>
  <p:sldIdLst>
    <p:sldId id="315" r:id="rId5"/>
    <p:sldId id="266" r:id="rId6"/>
    <p:sldId id="314" r:id="rId7"/>
    <p:sldId id="321" r:id="rId8"/>
    <p:sldId id="312" r:id="rId9"/>
    <p:sldId id="317" r:id="rId10"/>
    <p:sldId id="319" r:id="rId11"/>
    <p:sldId id="320" r:id="rId12"/>
    <p:sldId id="309" r:id="rId13"/>
    <p:sldId id="318" r:id="rId14"/>
    <p:sldId id="256" r:id="rId15"/>
    <p:sldId id="305" r:id="rId16"/>
    <p:sldId id="322" r:id="rId17"/>
    <p:sldId id="310" r:id="rId18"/>
    <p:sldId id="29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5AA1BD55-57CD-466E-0725-B6CBA11E0D12}" name="Lauren Weldy (ALLEGIS GROUP SERVICES)" initials="LW" userId="S::v-lweldy@microsoft.com::07a2285c-a352-4b96-8658-ecc34365c1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88" autoAdjust="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149"/>
    </p:cViewPr>
  </p:sorterViewPr>
  <p:notesViewPr>
    <p:cSldViewPr snapToGrid="0">
      <p:cViewPr>
        <p:scale>
          <a:sx n="1" d="2"/>
          <a:sy n="1" d="2"/>
        </p:scale>
        <p:origin x="2640" y="28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89D207-BE08-4B33-B5B0-5A5A94C95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58DB9-49DC-495B-A68F-33D105C906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A1AC4-3AE8-4F87-AAED-904EC6054702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6337E-DAD5-442C-9B8F-E10EB7D972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3BDF2-02BD-4181-AC28-FD56172CC6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8A362-CAFC-4987-9A50-475705283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7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56653-6123-4FE4-861F-5F9583BF59B0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EB602-95FC-483A-B12D-216A7AD7E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4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8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2DBE3-23CC-3008-9D6F-7B19FC7A5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B8B39E-0F4F-26E9-ABDB-658C3CF1BE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FA0D92-046E-CEFA-96CC-082C35D039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3CE8C-1B25-D3A8-F3FC-082DA7FD4E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760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74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327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BED8C-7A15-B201-DBA2-918272D0C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3228B0-FE88-9EEB-D1EB-694E85E53C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655863-315A-878E-697B-0E8CA45A2D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89F84-0E42-D097-F2D0-683C30493C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959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603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97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1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899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B6180-CCF3-58AA-7464-2742507B3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24AF5A-1CF8-4895-3B0B-17A71459BC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16822C-3EDC-DF11-AC47-754D45924A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60C76-3AC5-B5CF-DC1F-D376C69DB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870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55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675FE-AC2A-A1B3-BA56-9ED2F6E07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FB6079-FC11-014E-9721-DEF88A5944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F94026-C721-1279-E012-3F0276822F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07436-AE9F-B014-5F4E-941B869CB3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5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715CD-94EF-0B12-8498-13486609F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25DB0E-2024-0AB0-11EB-9C5C4B867B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D2E9C8-8C9C-9A3B-D6FF-F81C403007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7FA26-9FCE-6738-DBCC-32778B56A1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13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B2548-2650-EDFD-C632-5E8D0012F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42E1A6-E147-7C7C-38EB-AC8F0C87E2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FAB166-9C3A-0CB6-10E4-74E04F1DA8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5C29F-96A8-B7E6-F023-24B9430298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26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268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06206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365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21572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F5F5DFA-1BC3-4062-9356-6145C9F7C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B5D461-AEC0-477F-A77A-6227F95A8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75813" y="0"/>
            <a:ext cx="4016188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A041D-DE47-45FA-AC78-CC7FD0257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614254-52EF-4F58-99B1-CDA7C3922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134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D3B3ABA-0408-41EA-935D-D4F4586A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178" y="1361923"/>
            <a:ext cx="6623040" cy="1421898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EA5BF-04A6-2B17-0703-8419C4DB97F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87399" y="2916772"/>
            <a:ext cx="6622819" cy="2852639"/>
          </a:xfrm>
        </p:spPr>
        <p:txBody>
          <a:bodyPr anchor="t"/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2000" b="0"/>
            </a:lvl1pPr>
            <a:lvl2pPr>
              <a:lnSpc>
                <a:spcPct val="125000"/>
              </a:lnSpc>
              <a:spcAft>
                <a:spcPts val="600"/>
              </a:spcAft>
              <a:defRPr/>
            </a:lvl2pPr>
            <a:lvl3pPr>
              <a:lnSpc>
                <a:spcPct val="125000"/>
              </a:lnSpc>
              <a:spcAft>
                <a:spcPts val="600"/>
              </a:spcAft>
              <a:defRPr/>
            </a:lvl3pPr>
            <a:lvl4pPr>
              <a:lnSpc>
                <a:spcPct val="125000"/>
              </a:lnSpc>
              <a:spcAft>
                <a:spcPts val="600"/>
              </a:spcAft>
              <a:defRPr/>
            </a:lvl4pPr>
            <a:lvl5pPr>
              <a:lnSpc>
                <a:spcPct val="125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37301C-2B9B-4119-9002-BD6DB2AB8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144405"/>
            <a:ext cx="815008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12738D-D0ED-4899-A01C-42439B5B3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6532" y="6167615"/>
            <a:ext cx="398241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ED261D-45B9-40C1-8341-8B8B796E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182CF530-D736-4104-8678-850EEDF9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178" y="6309360"/>
            <a:ext cx="662304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Date Placeholder 5">
            <a:extLst>
              <a:ext uri="{FF2B5EF4-FFF2-40B4-BE49-F238E27FC236}">
                <a16:creationId xmlns:a16="http://schemas.microsoft.com/office/drawing/2014/main" id="{8DEDB7CE-711E-4E43-9450-4C7BECE2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537" y="6309360"/>
            <a:ext cx="1885598" cy="457200"/>
          </a:xfrm>
        </p:spPr>
        <p:txBody>
          <a:bodyPr/>
          <a:lstStyle/>
          <a:p>
            <a:r>
              <a:rPr lang="en-US" dirty="0"/>
              <a:t>9/8/20XX</a:t>
            </a:r>
          </a:p>
        </p:txBody>
      </p:sp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id="{F5D9588C-9E6B-42F6-8B42-D1838862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23953F-BF80-48E0-8282-62907D6C2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42523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79D74E-6357-D3E7-30C0-09B4B82BA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3482" y="1095507"/>
            <a:ext cx="3997653" cy="5016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34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825689"/>
            <a:ext cx="7685728" cy="37415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630" y="825687"/>
            <a:ext cx="5957384" cy="3741551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36013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D60E3C33-714C-4528-93A6-4470C3E89A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10836" y="-2"/>
            <a:ext cx="4481164" cy="6858002"/>
          </a:xfrm>
          <a:custGeom>
            <a:avLst/>
            <a:gdLst>
              <a:gd name="connsiteX0" fmla="*/ 0 w 5332064"/>
              <a:gd name="connsiteY0" fmla="*/ 0 h 6858002"/>
              <a:gd name="connsiteX1" fmla="*/ 5332064 w 5332064"/>
              <a:gd name="connsiteY1" fmla="*/ 0 h 6858002"/>
              <a:gd name="connsiteX2" fmla="*/ 5332064 w 5332064"/>
              <a:gd name="connsiteY2" fmla="*/ 6858002 h 6858002"/>
              <a:gd name="connsiteX3" fmla="*/ 0 w 5332064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064" h="6858002">
                <a:moveTo>
                  <a:pt x="0" y="0"/>
                </a:moveTo>
                <a:lnTo>
                  <a:pt x="5332064" y="0"/>
                </a:lnTo>
                <a:lnTo>
                  <a:pt x="5332064" y="6858002"/>
                </a:lnTo>
                <a:lnTo>
                  <a:pt x="0" y="6858002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2498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430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C341663-7159-49AD-AAF3-4B3C490D8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F2EB12-394C-40E4-9186-CBD6635B5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7552" y="0"/>
            <a:ext cx="751444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3F9468C-8821-4670-9C7C-78E7D75861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1023" y="167463"/>
            <a:ext cx="6408058" cy="158089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D78806-0532-B92A-4326-73941B4232E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0" y="0"/>
            <a:ext cx="4613275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3D2425-8E71-4C9D-8737-018CE4452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21655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B24183-BE19-B810-4EF4-D9959CAD150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40405" y="1959427"/>
            <a:ext cx="6408665" cy="4161653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0"/>
            </a:lvl1pPr>
            <a:lvl2pPr>
              <a:lnSpc>
                <a:spcPct val="100000"/>
              </a:lnSpc>
              <a:spcAft>
                <a:spcPts val="600"/>
              </a:spcAft>
              <a:defRPr sz="1800"/>
            </a:lvl2pPr>
            <a:lvl3pPr>
              <a:lnSpc>
                <a:spcPct val="100000"/>
              </a:lnSpc>
              <a:spcAft>
                <a:spcPts val="600"/>
              </a:spcAft>
              <a:defRPr sz="1800"/>
            </a:lvl3pPr>
            <a:lvl4pPr>
              <a:lnSpc>
                <a:spcPct val="100000"/>
              </a:lnSpc>
              <a:spcAft>
                <a:spcPts val="600"/>
              </a:spcAft>
              <a:defRPr sz="1800"/>
            </a:lvl4pPr>
            <a:lvl5pPr>
              <a:lnSpc>
                <a:spcPct val="100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D15B6AB-EFBA-3087-EC3D-8DA945B70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0405" y="6309360"/>
            <a:ext cx="3982428" cy="457200"/>
          </a:xfrm>
        </p:spPr>
        <p:txBody>
          <a:bodyPr/>
          <a:lstStyle>
            <a:lvl1pPr algn="ctr">
              <a:defRPr>
                <a:effectLst/>
              </a:defRPr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A3371A6-1409-7906-744F-59D906DF67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38415" y="6309360"/>
            <a:ext cx="1215204" cy="457200"/>
          </a:xfrm>
        </p:spPr>
        <p:txBody>
          <a:bodyPr/>
          <a:lstStyle>
            <a:lvl1pPr algn="ctr">
              <a:defRPr>
                <a:effectLst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9/8/20XX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546652F-6212-09E9-1A75-28F7C8EE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18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628" y="1034477"/>
            <a:ext cx="9380431" cy="261455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7A64FF-37A7-4837-8033-CBEA22697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94ADB5-E70F-B672-CBEB-D8194AEA79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6177" y="3649028"/>
            <a:ext cx="9380431" cy="2164715"/>
          </a:xfrm>
        </p:spPr>
        <p:txBody>
          <a:bodyPr anchor="t"/>
          <a:lstStyle>
            <a:lvl1pPr marL="0" indent="0">
              <a:lnSpc>
                <a:spcPct val="125000"/>
              </a:lnSpc>
              <a:buNone/>
              <a:defRPr lang="en-US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400" b="0" kern="1200" spc="15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35738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30FB3D5A-25E2-453F-A78E-0A20BDCE8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796342-0E80-4F8E-9563-9F5EDFC0D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9B2F5D-C3BA-453E-8F4D-97074F48C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2D50E3-A27A-4AF6-928B-286E7BDB4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3752"/>
            <a:ext cx="10013709" cy="1033272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778233C-CCEC-FC64-A709-616569B37D2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542563" y="502269"/>
            <a:ext cx="4753581" cy="3718557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7FEFA15-354D-6389-9102-922A664A73A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966630" y="502269"/>
            <a:ext cx="4753581" cy="3718557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4FDF0-F4BE-433D-86EE-9E1832D43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DFCD07-1301-45ED-B326-449ECFADE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5DA270-E83F-4CC8-9DA6-27CA3AEC0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7804587-2E59-4D83-B86E-83ADAE4F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8168" y="6309360"/>
            <a:ext cx="2148840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339F117-3072-4F0C-8D1D-E5DC918C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06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DF88512-9E62-4695-B350-39488566A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CD596D-95F4-4C5C-A0E7-86D747FE7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553E9F-DCBF-4BEE-A261-5AA97361A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9B0EB0-AEBA-44ED-BC77-4188C74861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962423"/>
            <a:ext cx="10013710" cy="1216152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52AD8E1-37CB-EB1E-9394-A293E1F2107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542563" y="2590800"/>
            <a:ext cx="6441412" cy="3718557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B37B294-6F01-986D-E8E5-119AE9A8F2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97362" y="2590800"/>
            <a:ext cx="3522849" cy="3718557"/>
          </a:xfrm>
        </p:spPr>
        <p:txBody>
          <a:bodyPr anchor="t">
            <a:normAutofit/>
          </a:bodyPr>
          <a:lstStyle>
            <a:lvl1pPr marL="285750" indent="-285750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 sz="1800" b="0"/>
            </a:lvl1pPr>
            <a:lvl2pPr>
              <a:lnSpc>
                <a:spcPct val="125000"/>
              </a:lnSpc>
              <a:spcAft>
                <a:spcPts val="600"/>
              </a:spcAft>
              <a:defRPr sz="1800"/>
            </a:lvl2pPr>
            <a:lvl3pPr>
              <a:lnSpc>
                <a:spcPct val="125000"/>
              </a:lnSpc>
              <a:spcAft>
                <a:spcPts val="600"/>
              </a:spcAft>
              <a:defRPr sz="1800"/>
            </a:lvl3pPr>
            <a:lvl4pPr>
              <a:lnSpc>
                <a:spcPct val="125000"/>
              </a:lnSpc>
              <a:spcAft>
                <a:spcPts val="600"/>
              </a:spcAft>
              <a:defRPr sz="1800"/>
            </a:lvl4pPr>
            <a:lvl5pPr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78DD10-67BC-4E87-A788-A45C6093F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769F5-486B-4B48-A543-2C70359DF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47BB165-F380-48C4-B95B-C09C9189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049579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0805E9B-6657-4167-BD79-CAC59C0D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0EFA1AD-93FB-148E-CFC6-A6E5D99674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8168" y="6309360"/>
            <a:ext cx="2148840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9/8/20XX</a:t>
            </a:r>
          </a:p>
        </p:txBody>
      </p:sp>
    </p:spTree>
    <p:extLst>
      <p:ext uri="{BB962C8B-B14F-4D97-AF65-F5344CB8AC3E}">
        <p14:creationId xmlns:p14="http://schemas.microsoft.com/office/powerpoint/2010/main" val="1616477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F5F5DFA-1BC3-4062-9356-6145C9F7C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B5D461-AEC0-477F-A77A-6227F95A8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16188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A041D-DE47-45FA-AC78-CC7FD0257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614254-52EF-4F58-99B1-CDA7C3922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88518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D3B3ABA-0408-41EA-935D-D4F4586A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6511" y="1393926"/>
            <a:ext cx="7042570" cy="1626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EF27B53-079D-232F-8AA5-ED461B34E8D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06741" y="3153103"/>
            <a:ext cx="7042335" cy="2648312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>
              <a:lnSpc>
                <a:spcPct val="125000"/>
              </a:lnSpc>
              <a:spcAft>
                <a:spcPts val="600"/>
              </a:spcAft>
              <a:defRPr sz="1800"/>
            </a:lvl2pPr>
            <a:lvl3pPr>
              <a:lnSpc>
                <a:spcPct val="125000"/>
              </a:lnSpc>
              <a:spcAft>
                <a:spcPts val="600"/>
              </a:spcAft>
              <a:defRPr sz="1800"/>
            </a:lvl3pPr>
            <a:lvl4pPr>
              <a:lnSpc>
                <a:spcPct val="125000"/>
              </a:lnSpc>
              <a:spcAft>
                <a:spcPts val="600"/>
              </a:spcAft>
              <a:defRPr sz="1800"/>
            </a:lvl4pPr>
            <a:lvl5pPr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37301C-2B9B-4119-9002-BD6DB2AB8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41913" y="6144405"/>
            <a:ext cx="8150087" cy="7135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12738D-D0ED-4899-A01C-42439B5B3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67615"/>
            <a:ext cx="398241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ED261D-45B9-40C1-8341-8B8B796E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23953F-BF80-48E0-8282-62907D6C2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86412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4F4FDF97-2780-775F-9416-96F7A9066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2" y="6309360"/>
            <a:ext cx="4280135" cy="457200"/>
          </a:xfrm>
        </p:spPr>
        <p:txBody>
          <a:bodyPr/>
          <a:lstStyle>
            <a:lvl1pPr algn="ctr">
              <a:defRPr>
                <a:effectLst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A03787D1-4AB7-2166-D4DB-A3878CBB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6511" y="6309360"/>
            <a:ext cx="1513289" cy="4572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9/8/20XX</a:t>
            </a:r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4F8C5CD2-BF99-0846-2E4A-179E6C459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00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3DC2F0A-1748-49AE-AF72-D6BBB4F8F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3DF7B1-E0C5-4E09-BB5C-F11EA14D7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66789"/>
            <a:ext cx="6833381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C678EC-E47C-4AC2-A75A-7022CECD00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4622" y="848455"/>
            <a:ext cx="5102365" cy="2601914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74E69A-5ABD-42DF-A2B0-997A62625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063" y="920164"/>
            <a:ext cx="1070775" cy="2466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B6D0A-4A1F-4B59-B429-AD3FABC74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B66529-F6B7-4C1C-8291-8139628DF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48456"/>
            <a:ext cx="6833382" cy="717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2245B9-34B5-4F89-8EA6-C018B9D4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8023" y="3442673"/>
            <a:ext cx="5333977" cy="34153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0814BE-76E8-43EC-9616-A1F02F053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96996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AAA0A6-9D4B-4AA2-82F0-77E5ECF4B6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86762" y="3928342"/>
            <a:ext cx="4162319" cy="2285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7" name="Footer Placeholder 12">
            <a:extLst>
              <a:ext uri="{FF2B5EF4-FFF2-40B4-BE49-F238E27FC236}">
                <a16:creationId xmlns:a16="http://schemas.microsoft.com/office/drawing/2014/main" id="{8E3FFD99-95F0-47A4-8642-FB9FECEC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5917" y="6309360"/>
            <a:ext cx="4946592" cy="457200"/>
          </a:xfrm>
        </p:spPr>
        <p:txBody>
          <a:bodyPr/>
          <a:lstStyle>
            <a:lvl1pPr>
              <a:defRPr lang="en-US" sz="12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727536-E532-4015-A178-0ABB6B09C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ate Placeholder 11">
            <a:extLst>
              <a:ext uri="{FF2B5EF4-FFF2-40B4-BE49-F238E27FC236}">
                <a16:creationId xmlns:a16="http://schemas.microsoft.com/office/drawing/2014/main" id="{22977876-C29D-4D32-9948-303465AE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77730" y="6309360"/>
            <a:ext cx="2736329" cy="457200"/>
          </a:xfrm>
        </p:spPr>
        <p:txBody>
          <a:bodyPr/>
          <a:lstStyle/>
          <a:p>
            <a:r>
              <a:rPr lang="en-US" dirty="0"/>
              <a:t>9/8/20XX</a:t>
            </a:r>
          </a:p>
        </p:txBody>
      </p:sp>
      <p:sp>
        <p:nvSpPr>
          <p:cNvPr id="20" name="Slide Number Placeholder 15">
            <a:extLst>
              <a:ext uri="{FF2B5EF4-FFF2-40B4-BE49-F238E27FC236}">
                <a16:creationId xmlns:a16="http://schemas.microsoft.com/office/drawing/2014/main" id="{6A7BC11E-2EF0-4989-9A7E-7AB377DB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557ABF-B75C-BD78-1A04-E483A57A9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7712" y="0"/>
            <a:ext cx="5728216" cy="845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3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4944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629" y="825687"/>
            <a:ext cx="9643772" cy="5201730"/>
          </a:xfrm>
        </p:spPr>
        <p:txBody>
          <a:bodyPr tIns="182880" anchor="ctr" anchorCtr="0">
            <a:noAutofit/>
          </a:bodyPr>
          <a:lstStyle>
            <a:lvl1pPr algn="l">
              <a:lnSpc>
                <a:spcPct val="10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7A64FF-37A7-4837-8033-CBEA22697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C0C09F-8990-542B-199E-E6FADE2FE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0"/>
            <a:ext cx="1070775" cy="825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6F60C3-341E-9533-2415-66360A254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5" y="6027421"/>
            <a:ext cx="1070775" cy="830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53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343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75859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5215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94837D5C-EE88-BE2B-5940-6A8E20CAE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D6331A-AE6C-3009-DDD4-1671FF7E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D7D28B-DE67-0B99-CDEB-A037FFC5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B9F3E3-6134-5423-F75E-B36E71A65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1F677F-A1EC-4CDA-E80E-4B3695465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1E2C06-C49E-A5AA-07A3-D134EFA3D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BA39D8-E4F7-CD36-B80A-49D228C0F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0"/>
            <a:ext cx="1070775" cy="825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6F4721-4B2C-0638-8409-054F6738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5" y="6027421"/>
            <a:ext cx="1070775" cy="830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947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2554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14089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3196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4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9" r:id="rId19"/>
    <p:sldLayoutId id="2147483682" r:id="rId20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.bjcp.org/style/2021/beer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beerandbrewing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14B6A3-5F3E-4909-8ED5-87FE824922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109728" tIns="109728" rIns="109728" bIns="91440" rtlCol="0" anchor="ctr">
            <a:normAutofit/>
          </a:bodyPr>
          <a:lstStyle/>
          <a:p>
            <a:r>
              <a:rPr lang="en-US" dirty="0"/>
              <a:t>Barleywine</a:t>
            </a:r>
          </a:p>
        </p:txBody>
      </p:sp>
    </p:spTree>
    <p:extLst>
      <p:ext uri="{BB962C8B-B14F-4D97-AF65-F5344CB8AC3E}">
        <p14:creationId xmlns:p14="http://schemas.microsoft.com/office/powerpoint/2010/main" val="2323907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B2CB4-FA93-4C96-1518-FE20AE049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79A5E85-555D-6A4A-E775-728874711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200" y="3970888"/>
            <a:ext cx="1801690" cy="28871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FC5C6C-4651-9EE9-89DA-AE3974165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871" y="167463"/>
            <a:ext cx="6660210" cy="894719"/>
          </a:xfrm>
        </p:spPr>
        <p:txBody>
          <a:bodyPr/>
          <a:lstStyle/>
          <a:p>
            <a:r>
              <a:rPr lang="en-US" dirty="0"/>
              <a:t>Sample Recipes - American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C7706A-6362-EDA6-25D8-33B7636ADF4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05054" y="2833733"/>
            <a:ext cx="4312625" cy="3241141"/>
          </a:xfrm>
        </p:spPr>
        <p:txBody>
          <a:bodyPr>
            <a:normAutofit/>
          </a:bodyPr>
          <a:lstStyle/>
          <a:p>
            <a:r>
              <a:rPr lang="en-US" u="sng" dirty="0"/>
              <a:t>Craft Beer &amp; Brewing Magazine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10 </a:t>
            </a:r>
            <a:r>
              <a:rPr lang="en-US" sz="1600" dirty="0" err="1"/>
              <a:t>lb</a:t>
            </a:r>
            <a:r>
              <a:rPr lang="en-US" sz="1600" dirty="0"/>
              <a:t> Maris Otter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10 </a:t>
            </a:r>
            <a:r>
              <a:rPr lang="en-US" sz="1600" dirty="0" err="1"/>
              <a:t>lb</a:t>
            </a:r>
            <a:r>
              <a:rPr lang="en-US" sz="1600" dirty="0"/>
              <a:t> Vienna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1 </a:t>
            </a:r>
            <a:r>
              <a:rPr lang="en-US" sz="1600" dirty="0" err="1"/>
              <a:t>lb</a:t>
            </a:r>
            <a:r>
              <a:rPr lang="en-US" sz="1600" dirty="0"/>
              <a:t> C-60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½ </a:t>
            </a:r>
            <a:r>
              <a:rPr lang="en-US" sz="1600" dirty="0" err="1"/>
              <a:t>lb</a:t>
            </a:r>
            <a:r>
              <a:rPr lang="en-US" sz="1600" dirty="0"/>
              <a:t> C-80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1 </a:t>
            </a:r>
            <a:r>
              <a:rPr lang="en-US" sz="1600" dirty="0" err="1"/>
              <a:t>lb</a:t>
            </a:r>
            <a:r>
              <a:rPr lang="en-US" sz="1600" dirty="0"/>
              <a:t> table sugar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Magnum + 2 other American hops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Lager yeast (2206 Bavarian Lager)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7E1CD7B-16AE-C890-EAD0-508CC859EC83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4"/>
          <a:stretch>
            <a:fillRect/>
          </a:stretch>
        </p:blipFill>
        <p:spPr>
          <a:xfrm>
            <a:off x="205054" y="357646"/>
            <a:ext cx="4199868" cy="774037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D7DD87-7D55-10C1-D9F8-95FBA758310D}"/>
              </a:ext>
            </a:extLst>
          </p:cNvPr>
          <p:cNvSpPr txBox="1"/>
          <p:nvPr/>
        </p:nvSpPr>
        <p:spPr>
          <a:xfrm>
            <a:off x="205054" y="1659543"/>
            <a:ext cx="4122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https://beerandbrewing.com/make-your-best-american-barleywine/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14A00D-98CC-68DB-D603-F27DA24800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5583" y="1131683"/>
            <a:ext cx="2806027" cy="40763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2597FD-7AD8-C897-ED7E-90666C832E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8976" y="1122134"/>
            <a:ext cx="3883830" cy="407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79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14B6A3-5F3E-4909-8ED5-87FE82492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9336" y="1348966"/>
            <a:ext cx="8847724" cy="851026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old ale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94F61A-46C1-B831-7EC4-687DF1C757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9335" y="2055137"/>
            <a:ext cx="8847273" cy="3758606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sz="2100" dirty="0"/>
              <a:t>65% 2-Row</a:t>
            </a:r>
          </a:p>
          <a:p>
            <a:pPr>
              <a:spcBef>
                <a:spcPts val="0"/>
              </a:spcBef>
            </a:pPr>
            <a:r>
              <a:rPr lang="en-US" sz="2100" dirty="0"/>
              <a:t>13% Munich</a:t>
            </a:r>
          </a:p>
          <a:p>
            <a:pPr>
              <a:spcBef>
                <a:spcPts val="0"/>
              </a:spcBef>
            </a:pPr>
            <a:r>
              <a:rPr lang="en-US" sz="2100" dirty="0"/>
              <a:t>16% MOPA</a:t>
            </a:r>
          </a:p>
          <a:p>
            <a:pPr>
              <a:spcBef>
                <a:spcPts val="0"/>
              </a:spcBef>
            </a:pPr>
            <a:r>
              <a:rPr lang="en-US" sz="2100" dirty="0"/>
              <a:t>2% C-40</a:t>
            </a:r>
          </a:p>
          <a:p>
            <a:pPr>
              <a:spcBef>
                <a:spcPts val="0"/>
              </a:spcBef>
            </a:pPr>
            <a:r>
              <a:rPr lang="en-US" sz="2100" dirty="0"/>
              <a:t>2% C-75</a:t>
            </a:r>
          </a:p>
          <a:p>
            <a:pPr>
              <a:spcBef>
                <a:spcPts val="0"/>
              </a:spcBef>
            </a:pPr>
            <a:endParaRPr lang="en-US" sz="2100" dirty="0"/>
          </a:p>
          <a:p>
            <a:pPr>
              <a:spcBef>
                <a:spcPts val="0"/>
              </a:spcBef>
            </a:pPr>
            <a:r>
              <a:rPr lang="en-US" sz="2100" dirty="0"/>
              <a:t>26 IBUs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AC546-B033-4A6A-5E50-5F6CB2AEC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575" y="993044"/>
            <a:ext cx="4576649" cy="42302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23A62A-EB30-F012-4E79-040ED3AE9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2517" y="3108170"/>
            <a:ext cx="3190875" cy="2867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2315F3-29BB-146D-68DB-AA51F1DC2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776" y="2366825"/>
            <a:ext cx="1444482" cy="344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49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0E0F-10C6-298A-C347-E831FFF4E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91CC7-9CF2-71F0-1AD4-791EA9CBAD9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542563" y="2245260"/>
            <a:ext cx="10154514" cy="461274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High original gravity </a:t>
            </a:r>
          </a:p>
          <a:p>
            <a:pPr marL="569214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English &amp; American 1.080 – 1.120 / 19.3P – 29P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Thick mash is OK (.9L per </a:t>
            </a:r>
            <a:r>
              <a:rPr lang="en-US" sz="1400" dirty="0" err="1"/>
              <a:t>lb</a:t>
            </a:r>
            <a:r>
              <a:rPr lang="en-US" sz="1400" dirty="0"/>
              <a:t>); sparge slowly.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Your mash temp should not be too high; the beer should not finish too sweet.</a:t>
            </a:r>
          </a:p>
          <a:p>
            <a:pPr marL="569214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Final gravity 1.016 – 1.030 / 4P – 7.5P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Either max out your mash tun, use an extended boil, sparge less, adjust the gravity with extract, or brew two batches into the same fermenter.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Use a big, healthy yeast pitch; buy extra yeast, make a starter, lots of aeration, </a:t>
            </a:r>
            <a:r>
              <a:rPr lang="en-US" sz="1400" dirty="0" err="1"/>
              <a:t>etc</a:t>
            </a:r>
            <a:r>
              <a:rPr lang="en-US" sz="1400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Start at the low end of the fermentation temperature range, and ramp up to low 70s when the beer is about half-way attenuated.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Low carbonation (1.5 CO2 volumes).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Store to smooth.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37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042FC-0C7F-0CC1-3347-FA9B91C87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ED8C-3A43-5D92-B251-55E3FED3A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957A3-11FA-9A8D-2B50-3B8FFD26B1D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32910" y="2444435"/>
            <a:ext cx="7767873" cy="4259655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dirty="0"/>
              <a:t>Mash Steps: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100* for 15 minutes (hydration rest)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112* for 15 minutes (improves mash filtration for more sugars into the wort)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149* for 45 minutes (beta amylase rest, produces shorter sugar chains / more fermentable)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161* for 5 minutes (alpha amylase rest, converts the remaining sugar into </a:t>
            </a:r>
            <a:r>
              <a:rPr lang="en-US" dirty="0" err="1"/>
              <a:t>dextrines</a:t>
            </a:r>
            <a:r>
              <a:rPr lang="en-US" dirty="0"/>
              <a:t>, produces longer sugar chains, to add body and a richer malt profile)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Mash out at 171* (denatures the remaining enzymes and stabilizes the sugar composition)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A71976-6F23-4CE5-D248-AE8C97ACA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57" y="2513468"/>
            <a:ext cx="2806027" cy="407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68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2769-08DE-E62F-163A-27A5442A9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762" y="117388"/>
            <a:ext cx="7042570" cy="824173"/>
          </a:xfrm>
        </p:spPr>
        <p:txBody>
          <a:bodyPr/>
          <a:lstStyle/>
          <a:p>
            <a:r>
              <a:rPr lang="en-US" dirty="0"/>
              <a:t>For Example…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D3192-D337-8C2E-FAAC-9B46B5DFBD2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06741" y="1131683"/>
            <a:ext cx="7042335" cy="466973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15 </a:t>
            </a:r>
            <a:r>
              <a:rPr lang="en-US" dirty="0" err="1"/>
              <a:t>lb</a:t>
            </a:r>
            <a:r>
              <a:rPr lang="en-US" dirty="0"/>
              <a:t> Maris Otter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6 </a:t>
            </a:r>
            <a:r>
              <a:rPr lang="en-US" dirty="0" err="1"/>
              <a:t>lb</a:t>
            </a:r>
            <a:r>
              <a:rPr lang="en-US" dirty="0"/>
              <a:t> Munich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.5 </a:t>
            </a:r>
            <a:r>
              <a:rPr lang="en-US" dirty="0" err="1"/>
              <a:t>lb</a:t>
            </a:r>
            <a:r>
              <a:rPr lang="en-US" dirty="0"/>
              <a:t> C-40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.5 </a:t>
            </a:r>
            <a:r>
              <a:rPr lang="en-US" dirty="0" err="1"/>
              <a:t>lb</a:t>
            </a:r>
            <a:r>
              <a:rPr lang="en-US" dirty="0"/>
              <a:t> C-75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40 IBUs with whatever hop I have in the drawer (60 &amp; 5 minute additions).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Use the recommended mash steps.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Boil for about 2 hours.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Aiming for about 22P OG, but we’ll see…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Aiming for about 3-4 TG, but we’ll see…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err="1"/>
              <a:t>Wyeast</a:t>
            </a:r>
            <a:r>
              <a:rPr lang="en-US" dirty="0"/>
              <a:t> 1728 (Scottish Ale) on a 24 hour starter.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Ferment around 68* for about 3-4 days, then around 72* for another 3-4 days.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 would like to try the beer fresh, as an English Barleywine, but also age it and try it again after a few months.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A5B7F2-54DB-3FD4-AC7F-835FF5580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38" y="1330859"/>
            <a:ext cx="3762375" cy="1171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985B3B-B417-441D-6851-F0685CF1E843}"/>
              </a:ext>
            </a:extLst>
          </p:cNvPr>
          <p:cNvSpPr txBox="1"/>
          <p:nvPr/>
        </p:nvSpPr>
        <p:spPr>
          <a:xfrm>
            <a:off x="104538" y="2782669"/>
            <a:ext cx="38318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https://wyeastlab.com/product/scottish-ale/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82DB6F-783A-874D-A5D0-B01BD8A24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38" y="3709235"/>
            <a:ext cx="3771756" cy="105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57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4081DB-1923-4878-AB15-AD54F35A1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55816F-F516-477A-8EF2-D8CA20267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6848" y="3521798"/>
            <a:ext cx="5205742" cy="3766242"/>
          </a:xfrm>
        </p:spPr>
        <p:txBody>
          <a:bodyPr>
            <a:normAutofit/>
          </a:bodyPr>
          <a:lstStyle/>
          <a:p>
            <a:r>
              <a:rPr lang="en-US" u="sng" dirty="0"/>
              <a:t>Resources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BJCP Style Guidelines </a:t>
            </a:r>
            <a:r>
              <a:rPr lang="en-US" dirty="0">
                <a:hlinkClick r:id="rId3"/>
              </a:rPr>
              <a:t>https://dev.bjcp.org/style/2021/beer/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Craft Beer &amp; Brewing Magazine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hlinkClick r:id="rId4"/>
              </a:rPr>
              <a:t>https://beerandbrewing.com/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“Beer Styles From Around the World,” by Horst Dornbusch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“Barleywine,” by </a:t>
            </a:r>
            <a:r>
              <a:rPr lang="en-US" dirty="0" err="1"/>
              <a:t>Fal</a:t>
            </a:r>
            <a:r>
              <a:rPr lang="en-US" dirty="0"/>
              <a:t> Allen &amp; Dick Cantwell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203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DE6B89-9484-4E50-8387-C55E031D8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EB58E2-A9A0-481A-8B5B-381B836CE40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History</a:t>
            </a:r>
          </a:p>
          <a:p>
            <a:r>
              <a:rPr lang="en-US" dirty="0"/>
              <a:t>Style Comparison</a:t>
            </a:r>
          </a:p>
          <a:p>
            <a:r>
              <a:rPr lang="en-US" dirty="0"/>
              <a:t>Recipe Considerations</a:t>
            </a:r>
          </a:p>
          <a:p>
            <a:r>
              <a:rPr lang="en-US" dirty="0"/>
              <a:t>Process Considerations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99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14B6A3-5F3E-4909-8ED5-87FE82492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237" y="825687"/>
            <a:ext cx="6714836" cy="3741551"/>
          </a:xfr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 sz="2000" b="0" u="sng" dirty="0"/>
              <a:t>England</a:t>
            </a:r>
            <a:br>
              <a:rPr lang="en-US" sz="2000" b="0" dirty="0"/>
            </a:br>
            <a:r>
              <a:rPr lang="en-US" sz="1800" b="0" dirty="0">
                <a:latin typeface="+mn-lt"/>
              </a:rPr>
              <a:t>Barleywine is currently the strongest English beer style.  The ingredients mimic pale ale &amp; bitters</a:t>
            </a:r>
            <a:br>
              <a:rPr lang="en-US" sz="1800" b="0" dirty="0">
                <a:latin typeface="+mn-lt"/>
              </a:rPr>
            </a:br>
            <a:br>
              <a:rPr lang="en-US" sz="1800" b="0" dirty="0">
                <a:latin typeface="+mn-lt"/>
              </a:rPr>
            </a:br>
            <a:r>
              <a:rPr lang="en-US" sz="2000" b="0" u="sng" dirty="0"/>
              <a:t>America</a:t>
            </a:r>
            <a:br>
              <a:rPr lang="en-US" sz="2000" b="0" dirty="0"/>
            </a:br>
            <a:r>
              <a:rPr lang="en-US" sz="1800" b="0" dirty="0"/>
              <a:t>the original American craft brewers’ seasonal beer.  </a:t>
            </a:r>
            <a:r>
              <a:rPr lang="en-US" sz="1800" b="0" dirty="0">
                <a:latin typeface="+mn-lt"/>
              </a:rPr>
              <a:t>The ingredients mimic American Pale ale. </a:t>
            </a:r>
            <a:br>
              <a:rPr lang="en-US" sz="1800" b="0" dirty="0">
                <a:latin typeface="+mn-lt"/>
              </a:rPr>
            </a:br>
            <a:r>
              <a:rPr lang="en-US" sz="1800" b="0" dirty="0">
                <a:latin typeface="+mn-lt"/>
              </a:rPr>
              <a:t>1975 – Anchor Brewing Old foghorn</a:t>
            </a:r>
            <a:br>
              <a:rPr lang="en-US" sz="1800" b="0" dirty="0">
                <a:latin typeface="+mn-lt"/>
              </a:rPr>
            </a:br>
            <a:r>
              <a:rPr lang="en-US" sz="1800" b="0" dirty="0">
                <a:latin typeface="+mn-lt"/>
              </a:rPr>
              <a:t>1983 – </a:t>
            </a:r>
            <a:r>
              <a:rPr lang="en-US" sz="1800" b="0" dirty="0" err="1">
                <a:latin typeface="+mn-lt"/>
              </a:rPr>
              <a:t>sierra</a:t>
            </a:r>
            <a:r>
              <a:rPr lang="en-US" sz="1800" b="0" dirty="0">
                <a:latin typeface="+mn-lt"/>
              </a:rPr>
              <a:t> Nevada bigfoot</a:t>
            </a:r>
            <a:endParaRPr lang="en-US" sz="2000" b="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8F6DA0B-0970-692F-4B60-30AEEF780DA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5235" r="5235"/>
          <a:stretch/>
        </p:blipFill>
        <p:spPr>
          <a:xfrm>
            <a:off x="7869404" y="3804823"/>
            <a:ext cx="1995010" cy="3053177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F249F4-6CB9-D559-6603-4E62D60FE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526" y="0"/>
            <a:ext cx="2378237" cy="36169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08FD9B-D73D-6848-833E-9B4E3541F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3734" y="3804823"/>
            <a:ext cx="2058266" cy="304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22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28F7EF-0E43-71C6-6F23-AFD51CDFC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5373AFD-13C5-E1BE-0787-579AB0842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237" y="825687"/>
            <a:ext cx="6714836" cy="4711969"/>
          </a:xfrm>
        </p:spPr>
        <p:txBody>
          <a:bodyPr vert="horz" lIns="109728" tIns="109728" rIns="109728" bIns="91440" rtlCol="0" anchor="ctr">
            <a:normAutofit fontScale="90000"/>
          </a:bodyPr>
          <a:lstStyle/>
          <a:p>
            <a:br>
              <a:rPr lang="en-US" sz="2000" b="0" dirty="0"/>
            </a:br>
            <a:r>
              <a:rPr lang="en-US" sz="2000" b="0" dirty="0"/>
              <a:t>English</a:t>
            </a:r>
            <a:br>
              <a:rPr lang="en-US" sz="2000" b="0" dirty="0"/>
            </a:br>
            <a:br>
              <a:rPr lang="en-US" sz="2000" b="0" dirty="0"/>
            </a:br>
            <a:br>
              <a:rPr lang="en-US" sz="2000" b="0" dirty="0"/>
            </a:br>
            <a:br>
              <a:rPr lang="en-US" sz="2000" b="0" dirty="0"/>
            </a:br>
            <a:br>
              <a:rPr lang="en-US" sz="2000" b="0" dirty="0"/>
            </a:br>
            <a:br>
              <a:rPr lang="en-US" sz="2000" b="0" dirty="0"/>
            </a:br>
            <a:br>
              <a:rPr lang="en-US" sz="2000" b="0" dirty="0"/>
            </a:br>
            <a:br>
              <a:rPr lang="en-US" sz="2000" b="0" dirty="0"/>
            </a:br>
            <a:r>
              <a:rPr lang="en-US" sz="2000" b="0" dirty="0"/>
              <a:t>American</a:t>
            </a:r>
            <a:br>
              <a:rPr lang="en-US" sz="2000" b="0" dirty="0"/>
            </a:br>
            <a:br>
              <a:rPr lang="en-US" sz="2000" b="0" dirty="0"/>
            </a:br>
            <a:br>
              <a:rPr lang="en-US" sz="2000" b="0" dirty="0"/>
            </a:br>
            <a:br>
              <a:rPr lang="en-US" sz="2000" b="0" dirty="0"/>
            </a:br>
            <a:br>
              <a:rPr lang="en-US" sz="2000" b="0" dirty="0"/>
            </a:br>
            <a:br>
              <a:rPr lang="en-US" sz="2000" b="0" dirty="0"/>
            </a:br>
            <a:br>
              <a:rPr lang="en-US" sz="2000" b="0" dirty="0"/>
            </a:br>
            <a:br>
              <a:rPr lang="en-US" sz="2000" b="0" dirty="0"/>
            </a:br>
            <a:endParaRPr lang="en-US" sz="2000" b="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BF12C06-7066-1AF8-FA44-2C669719B66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5235" r="5235"/>
          <a:stretch/>
        </p:blipFill>
        <p:spPr>
          <a:xfrm>
            <a:off x="7869404" y="3804823"/>
            <a:ext cx="1995010" cy="3053177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22F24F-84FE-D771-52DF-695135E80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526" y="0"/>
            <a:ext cx="2378237" cy="36169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0539AD-043B-86A0-D84C-0EFC7D04C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3734" y="3804823"/>
            <a:ext cx="2058266" cy="30475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8FA5F2-02F6-DFBA-98BF-F7D2D5FB3B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237" y="1320344"/>
            <a:ext cx="5524500" cy="1247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CEB04D-ADF3-02C4-9EC0-E8140355E7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237" y="3536698"/>
            <a:ext cx="56197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72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0E0F-10C6-298A-C347-E831FFF4E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  English                       American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DB9956-437F-4DEE-ECAD-8FE6A0C85025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1186709" y="301790"/>
            <a:ext cx="4753581" cy="4292204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68694C0-A2D2-51DC-F0B6-169F1A508406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4"/>
          <a:stretch>
            <a:fillRect/>
          </a:stretch>
        </p:blipFill>
        <p:spPr>
          <a:xfrm>
            <a:off x="6701458" y="301790"/>
            <a:ext cx="5073897" cy="4292204"/>
          </a:xfrm>
        </p:spPr>
      </p:pic>
    </p:spTree>
    <p:extLst>
      <p:ext uri="{BB962C8B-B14F-4D97-AF65-F5344CB8AC3E}">
        <p14:creationId xmlns:p14="http://schemas.microsoft.com/office/powerpoint/2010/main" val="1230700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40895-38CD-5A71-57E4-3429C0E7B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4A06F-9F03-90C4-4295-920776B97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  17D English Barleywine                  22C American Barleywine</a:t>
            </a:r>
          </a:p>
        </p:txBody>
      </p:sp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F924E994-3B53-8E24-80F3-59C5BB21DD11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6543378" y="0"/>
            <a:ext cx="5649262" cy="3740727"/>
          </a:xfrm>
        </p:spPr>
      </p:pic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28A34A10-1D05-1B47-1895-786C5B6E0720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4"/>
          <a:stretch>
            <a:fillRect/>
          </a:stretch>
        </p:blipFill>
        <p:spPr>
          <a:xfrm>
            <a:off x="1122478" y="0"/>
            <a:ext cx="5177135" cy="4682836"/>
          </a:xfrm>
        </p:spPr>
      </p:pic>
    </p:spTree>
    <p:extLst>
      <p:ext uri="{BB962C8B-B14F-4D97-AF65-F5344CB8AC3E}">
        <p14:creationId xmlns:p14="http://schemas.microsoft.com/office/powerpoint/2010/main" val="2816403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2EE0D-B67D-4619-14DB-0D8E1C534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29F6E-128C-D23B-41BF-58939DFDE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  17D English Barleywine                  22C American Barleywine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9ECF61-FC93-85B9-BA4E-47E34B7C8D48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6585704" y="1623348"/>
            <a:ext cx="5473354" cy="1699274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2E2C8FD-6A8F-55B1-3EE2-EC22C292AC04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4"/>
          <a:stretch>
            <a:fillRect/>
          </a:stretch>
        </p:blipFill>
        <p:spPr>
          <a:xfrm>
            <a:off x="1343025" y="1623348"/>
            <a:ext cx="5038496" cy="956890"/>
          </a:xfrm>
        </p:spPr>
      </p:pic>
    </p:spTree>
    <p:extLst>
      <p:ext uri="{BB962C8B-B14F-4D97-AF65-F5344CB8AC3E}">
        <p14:creationId xmlns:p14="http://schemas.microsoft.com/office/powerpoint/2010/main" val="1233597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C95E6-5963-BB07-A14D-6044B2F36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6D09E-DE5D-B745-1CE2-01AC6359B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  17D English Barleywine                  22C American Barleywine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552A0D1-D588-3673-0CE2-036EF4A8E8FE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6542226" y="1623347"/>
            <a:ext cx="5577021" cy="956889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E79EAE6-D560-EBEE-1333-EA156E5BD743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4"/>
          <a:stretch>
            <a:fillRect/>
          </a:stretch>
        </p:blipFill>
        <p:spPr>
          <a:xfrm>
            <a:off x="1090377" y="1623347"/>
            <a:ext cx="5404738" cy="857303"/>
          </a:xfrm>
        </p:spPr>
      </p:pic>
    </p:spTree>
    <p:extLst>
      <p:ext uri="{BB962C8B-B14F-4D97-AF65-F5344CB8AC3E}">
        <p14:creationId xmlns:p14="http://schemas.microsoft.com/office/powerpoint/2010/main" val="1689835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B65A9-1ACB-EE49-7672-A927F8F34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023" y="167463"/>
            <a:ext cx="6408058" cy="894719"/>
          </a:xfrm>
        </p:spPr>
        <p:txBody>
          <a:bodyPr/>
          <a:lstStyle/>
          <a:p>
            <a:r>
              <a:rPr lang="en-US" dirty="0"/>
              <a:t>Sample Recipes - English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BAABBD-8A7F-A90C-3E5F-9B47E6255AA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6679" y="2954357"/>
            <a:ext cx="4298244" cy="1972798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/>
              <a:t>Craft Beer &amp; Brewing Magazine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16 </a:t>
            </a:r>
            <a:r>
              <a:rPr lang="en-US" dirty="0" err="1"/>
              <a:t>lb</a:t>
            </a:r>
            <a:r>
              <a:rPr lang="en-US" dirty="0"/>
              <a:t> Maris Otter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1 </a:t>
            </a:r>
            <a:r>
              <a:rPr lang="en-US" dirty="0" err="1"/>
              <a:t>lb</a:t>
            </a:r>
            <a:r>
              <a:rPr lang="en-US" dirty="0"/>
              <a:t> C-45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1 </a:t>
            </a:r>
            <a:r>
              <a:rPr lang="en-US" dirty="0" err="1"/>
              <a:t>lb</a:t>
            </a:r>
            <a:r>
              <a:rPr lang="en-US" dirty="0"/>
              <a:t> Amber malt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East Kent Goldings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Any English yeast (1028 London Ale)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378F986-6CE3-BC14-BEA6-B54CCBCDAB1C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205054" y="357646"/>
            <a:ext cx="4199868" cy="774037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19883D-38D6-0D92-5FE5-1B1E0E6A58E9}"/>
              </a:ext>
            </a:extLst>
          </p:cNvPr>
          <p:cNvSpPr txBox="1"/>
          <p:nvPr/>
        </p:nvSpPr>
        <p:spPr>
          <a:xfrm>
            <a:off x="205054" y="1659543"/>
            <a:ext cx="4122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https://beerandbrewing.com/make-your-best-english-barleywine/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6380C9-4B98-259D-20DD-363A6C994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023" y="1971391"/>
            <a:ext cx="2749938" cy="39948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BBF05D-040F-B567-AFCD-197E3F388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718" y="1391970"/>
            <a:ext cx="3978228" cy="472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08823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FF477C-132F-44F8-8C56-EBFF95FAF97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6F36CB81-A037-44A8-88EB-C0C0F17FD4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1AA24C-4CA6-40FF-8947-DA1F6F4745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{BB00912E-386D-47C9-91DE-39A634E60C08}tf56000440_win32</Template>
  <TotalTime>4437</TotalTime>
  <Words>653</Words>
  <Application>Microsoft Office PowerPoint</Application>
  <PresentationFormat>Widescreen</PresentationFormat>
  <Paragraphs>99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Meiryo</vt:lpstr>
      <vt:lpstr>Arial</vt:lpstr>
      <vt:lpstr>Calibri</vt:lpstr>
      <vt:lpstr>Corbel</vt:lpstr>
      <vt:lpstr>Wingdings</vt:lpstr>
      <vt:lpstr>ShojiVTI</vt:lpstr>
      <vt:lpstr>Barleywine</vt:lpstr>
      <vt:lpstr>Agenda</vt:lpstr>
      <vt:lpstr>England Barleywine is currently the strongest English beer style.  The ingredients mimic pale ale &amp; bitters  America the original American craft brewers’ seasonal beer.  The ingredients mimic American Pale ale.  1975 – Anchor Brewing Old foghorn 1983 – sierra Nevada bigfoot</vt:lpstr>
      <vt:lpstr> English        American        </vt:lpstr>
      <vt:lpstr>   English                       American</vt:lpstr>
      <vt:lpstr>  17D English Barleywine                  22C American Barleywine</vt:lpstr>
      <vt:lpstr>  17D English Barleywine                  22C American Barleywine</vt:lpstr>
      <vt:lpstr>  17D English Barleywine                  22C American Barleywine</vt:lpstr>
      <vt:lpstr>Sample Recipes - English</vt:lpstr>
      <vt:lpstr>Sample Recipes - American</vt:lpstr>
      <vt:lpstr>        old ale</vt:lpstr>
      <vt:lpstr>Process Considerations</vt:lpstr>
      <vt:lpstr>Process Considerations</vt:lpstr>
      <vt:lpstr>For Example…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Enid Lints</dc:creator>
  <cp:lastModifiedBy>Enid Lints</cp:lastModifiedBy>
  <cp:revision>28</cp:revision>
  <dcterms:created xsi:type="dcterms:W3CDTF">2024-10-11T15:15:46Z</dcterms:created>
  <dcterms:modified xsi:type="dcterms:W3CDTF">2024-12-10T22:04:57Z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